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02" r:id="rId2"/>
    <p:sldId id="262" r:id="rId3"/>
    <p:sldId id="319" r:id="rId4"/>
    <p:sldId id="329" r:id="rId5"/>
    <p:sldId id="331" r:id="rId6"/>
    <p:sldId id="330" r:id="rId7"/>
    <p:sldId id="332" r:id="rId8"/>
    <p:sldId id="333" r:id="rId9"/>
    <p:sldId id="334" r:id="rId10"/>
    <p:sldId id="336" r:id="rId11"/>
    <p:sldId id="342" r:id="rId12"/>
    <p:sldId id="320" r:id="rId13"/>
    <p:sldId id="337" r:id="rId14"/>
    <p:sldId id="321" r:id="rId15"/>
    <p:sldId id="340" r:id="rId16"/>
    <p:sldId id="341" r:id="rId17"/>
    <p:sldId id="326" r:id="rId18"/>
    <p:sldId id="339" r:id="rId19"/>
    <p:sldId id="322" r:id="rId20"/>
    <p:sldId id="338" r:id="rId21"/>
    <p:sldId id="323" r:id="rId22"/>
    <p:sldId id="324" r:id="rId23"/>
    <p:sldId id="327" r:id="rId24"/>
    <p:sldId id="328" r:id="rId25"/>
  </p:sldIdLst>
  <p:sldSz cx="12190413" cy="6858000"/>
  <p:notesSz cx="6858000" cy="9144000"/>
  <p:defaultTextStyle>
    <a:defPPr>
      <a:defRPr lang="pt-BR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5" autoAdjust="0"/>
  </p:normalViewPr>
  <p:slideViewPr>
    <p:cSldViewPr>
      <p:cViewPr>
        <p:scale>
          <a:sx n="66" d="100"/>
          <a:sy n="66" d="100"/>
        </p:scale>
        <p:origin x="-1214" y="-37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6E616-4469-4C1F-8692-D7020024667E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2F895-C36E-4FAD-A255-707617FB9E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32"/>
            <a:ext cx="10361851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2B95BE1E-9B35-4437-9E83-FF328674E226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7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9EA250F5-EA1F-4140-9C74-B6F81C1C74CD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644"/>
            <a:ext cx="2742843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2" y="274644"/>
            <a:ext cx="8025355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D562673-93BF-4F6E-9190-A5B0A4E7A55C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7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2C7B2F1B-A0CD-40DF-9ACA-8174D44F438B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60" y="4406905"/>
            <a:ext cx="10361851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7766B353-857B-4650-B868-8AB7EC28C7FF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7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2" y="1600205"/>
            <a:ext cx="5384099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D0D40CC-7954-4340-8F60-B67C7371CC1C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7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117"/>
            <a:ext cx="5386216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7"/>
            <a:ext cx="5388332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CB276F0F-EA1F-4E72-B7ED-42A3337EE336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116637"/>
            <a:ext cx="10971372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43F229F-9E4B-4B9C-A76E-0AA8F4B160BB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F867E16-F4C5-47AB-8A4D-F150BE6711EE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3"/>
            <a:ext cx="4010562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057"/>
            <a:ext cx="6814779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9F8507D6-3C58-46C5-96D3-14441D90AD94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4"/>
            <a:ext cx="7314248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7342"/>
            <a:ext cx="7314248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154" indent="0">
              <a:buNone/>
              <a:defRPr sz="1200"/>
            </a:lvl2pPr>
            <a:lvl3pPr marL="914309" indent="0">
              <a:buNone/>
              <a:defRPr sz="11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521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920B5B4-11C4-4CBD-9D8D-7B0D2FF23F96}" type="datetime1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058" y="6356356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6463" y="6356356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DB737AD-7FF2-44D8-B898-FE7577714D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 userDrawn="1"/>
        </p:nvSpPr>
        <p:spPr>
          <a:xfrm>
            <a:off x="1198663" y="476672"/>
            <a:ext cx="9360552" cy="8309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pt-BR" sz="2400" b="1" dirty="0" smtClean="0"/>
              <a:t>UNIVERSIDADE FEDERAL DO TRIÂNGULO MINEIRO</a:t>
            </a:r>
          </a:p>
          <a:p>
            <a:pPr algn="ctr"/>
            <a:r>
              <a:rPr lang="pt-BR" sz="2400" b="1" dirty="0" smtClean="0"/>
              <a:t>II JORNADA INTEGRADA DE ENSINO, PESQUISA E EXTENSÃO</a:t>
            </a:r>
            <a:endParaRPr lang="pt-BR" sz="2400" b="1" dirty="0"/>
          </a:p>
        </p:txBody>
      </p:sp>
      <p:pic>
        <p:nvPicPr>
          <p:cNvPr id="10" name="Imagem 9" descr="LOGO JIEP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4569" y="116632"/>
            <a:ext cx="1484733" cy="1772816"/>
          </a:xfrm>
          <a:prstGeom prst="rect">
            <a:avLst/>
          </a:prstGeom>
        </p:spPr>
      </p:pic>
      <p:pic>
        <p:nvPicPr>
          <p:cNvPr id="11" name="Imagem 10" descr="logomarca-uftm-fig-col-peq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127654" y="332656"/>
            <a:ext cx="1601518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twny.com.au/wp-content/uploads/2017/08/collaboration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12190413" cy="4761880"/>
          </a:xfrm>
          <a:prstGeom prst="rect">
            <a:avLst/>
          </a:prstGeom>
          <a:noFill/>
        </p:spPr>
      </p:pic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9743" y="1340772"/>
            <a:ext cx="1103656" cy="109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0" y="5"/>
            <a:ext cx="12190413" cy="1182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Metodologias Colaborativas de Aprendizagem</a:t>
            </a:r>
            <a:endParaRPr lang="pt-BR" sz="4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5" y="5373221"/>
            <a:ext cx="12190408" cy="1431149"/>
          </a:xfrm>
          <a:prstGeom prst="rect">
            <a:avLst/>
          </a:prstGeom>
          <a:solidFill>
            <a:schemeClr val="bg1"/>
          </a:solidFill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pt-BR" sz="2100" b="1" dirty="0" smtClean="0">
                <a:latin typeface="Georgia" pitchFamily="18" charset="0"/>
              </a:rPr>
              <a:t>Bruno Pereira Garcês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Professor de Ensino Básico, Técnico e Tecnológico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Instituto Federal do Triângulo Mineiro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brunogarces@brunogarces.com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www.educahoje.com</a:t>
            </a:r>
          </a:p>
        </p:txBody>
      </p:sp>
      <p:pic>
        <p:nvPicPr>
          <p:cNvPr id="14" name="Imagem 13" descr="eduda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9623" y="5013176"/>
            <a:ext cx="2194277" cy="215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logomarc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558" y="5589240"/>
            <a:ext cx="1016198" cy="106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10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758" y="692700"/>
            <a:ext cx="9505056" cy="543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de cantos arredondados 9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11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de cantos arredondados 9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pic>
        <p:nvPicPr>
          <p:cNvPr id="9" name="Picture 4" descr="http://2.bp.blogspot.com/-ABz6mL6GDpU/UUMCCizXF7I/AAAAAAAAAC0/rJ_lLWv1XYY/s1600/600full-cuidado,-escola!-desigualdade,-domesticacao-e-algumas-saidas-m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790" y="1124744"/>
            <a:ext cx="8784976" cy="47731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12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O Método Fishbowl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783" y="908720"/>
            <a:ext cx="835292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13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Método TPS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86694" y="908720"/>
            <a:ext cx="10703719" cy="19389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Georgia" pitchFamily="18" charset="0"/>
              </a:rPr>
              <a:t>Quais os principais problemas dos cursos de Fisioterapia atualmente?</a:t>
            </a:r>
          </a:p>
        </p:txBody>
      </p:sp>
      <p:pic>
        <p:nvPicPr>
          <p:cNvPr id="35842" name="Picture 2" descr="Resultado de imagem para fisiotera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967" y="2708920"/>
            <a:ext cx="4885347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14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Método TPS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/>
          <a:lstStyle/>
          <a:p>
            <a:pPr marL="342866" marR="0" lvl="0" indent="-342866" algn="l" defTabSz="9143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Think 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PS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1779662"/>
            <a:ext cx="10092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  <a:cs typeface="Arial" pitchFamily="34" charset="0"/>
              </a:rPr>
              <a:t>Individualmente, escreva três </a:t>
            </a:r>
            <a:r>
              <a:rPr lang="pt-BR" sz="2800" dirty="0" smtClean="0">
                <a:latin typeface="Georgia" pitchFamily="18" charset="0"/>
                <a:cs typeface="Arial" pitchFamily="34" charset="0"/>
              </a:rPr>
              <a:t>problemas um em </a:t>
            </a:r>
            <a:r>
              <a:rPr lang="pt-BR" sz="2800" dirty="0" smtClean="0">
                <a:latin typeface="Georgia" pitchFamily="18" charset="0"/>
                <a:cs typeface="Arial" pitchFamily="34" charset="0"/>
              </a:rPr>
              <a:t>cada </a:t>
            </a:r>
            <a:r>
              <a:rPr lang="pt-BR" sz="2800" dirty="0" err="1" smtClean="0">
                <a:latin typeface="Georgia" pitchFamily="18" charset="0"/>
                <a:cs typeface="Arial" pitchFamily="34" charset="0"/>
              </a:rPr>
              <a:t>post-it</a:t>
            </a:r>
            <a:endParaRPr lang="pt-BR" sz="2800" dirty="0" smtClean="0">
              <a:latin typeface="Georg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800" b="1" i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Lembrando a pergunta</a:t>
            </a:r>
            <a:endParaRPr lang="pt-BR" sz="2800" b="1" i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86694" y="3501008"/>
            <a:ext cx="10703719" cy="19389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Georgia" pitchFamily="18" charset="0"/>
              </a:rPr>
              <a:t>Quais os principais problemas dos cursos de Fisioterapia atualmente?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15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Método TPS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/>
          <a:lstStyle/>
          <a:p>
            <a:pPr marL="342866" marR="0" lvl="0" indent="-342866" algn="l" defTabSz="9143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T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Pair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1779662"/>
            <a:ext cx="10092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  <a:cs typeface="Arial" pitchFamily="34" charset="0"/>
              </a:rPr>
              <a:t>Em pares, escolha três problemas e escreva um em cada </a:t>
            </a:r>
            <a:r>
              <a:rPr lang="pt-BR" sz="2800" dirty="0" err="1" smtClean="0">
                <a:latin typeface="Georgia" pitchFamily="18" charset="0"/>
                <a:cs typeface="Arial" pitchFamily="34" charset="0"/>
              </a:rPr>
              <a:t>post-it</a:t>
            </a:r>
            <a:endParaRPr lang="pt-BR" sz="2800" dirty="0" smtClean="0">
              <a:latin typeface="Georg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800" b="1" i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i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Lembrando a pergunta</a:t>
            </a:r>
            <a:endParaRPr lang="pt-BR" sz="2800" b="1" i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86694" y="3501008"/>
            <a:ext cx="10703719" cy="19389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Georgia" pitchFamily="18" charset="0"/>
              </a:rPr>
              <a:t>Quais os principais problemas dos cursos de Fisioterapia atualmente?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16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Método TPS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/>
          <a:lstStyle/>
          <a:p>
            <a:pPr marL="342866" marR="0" lvl="0" indent="-342866" algn="l" defTabSz="9143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T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P 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Share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1779662"/>
            <a:ext cx="10092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Georgia" pitchFamily="18" charset="0"/>
                <a:cs typeface="Arial" pitchFamily="34" charset="0"/>
              </a:rPr>
              <a:t>Socialize suas respostas com os colegas e coloque o </a:t>
            </a:r>
            <a:r>
              <a:rPr lang="pt-BR" sz="2800" dirty="0" err="1" smtClean="0">
                <a:latin typeface="Georgia" pitchFamily="18" charset="0"/>
                <a:cs typeface="Arial" pitchFamily="34" charset="0"/>
              </a:rPr>
              <a:t>post-it</a:t>
            </a:r>
            <a:r>
              <a:rPr lang="pt-BR" sz="2800" dirty="0" smtClean="0">
                <a:latin typeface="Georgia" pitchFamily="18" charset="0"/>
                <a:cs typeface="Arial" pitchFamily="34" charset="0"/>
              </a:rPr>
              <a:t> no quadro.</a:t>
            </a:r>
          </a:p>
          <a:p>
            <a:pPr algn="ctr">
              <a:lnSpc>
                <a:spcPct val="150000"/>
              </a:lnSpc>
            </a:pPr>
            <a:endParaRPr lang="pt-BR" sz="2800" b="1" i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Resultado de imagem para post-it quad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942" y="3068960"/>
            <a:ext cx="5646440" cy="31786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17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Intervalo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817" y="836712"/>
            <a:ext cx="8281785" cy="5328592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18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Relógio de Valores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http://www.ikea.com/PIAimages/0096033_PE235389_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984" y="764704"/>
            <a:ext cx="5400000" cy="5400000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19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Método Jigsaw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519145" y="479715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eorgia" pitchFamily="18" charset="0"/>
              </a:rPr>
              <a:t>www.jigsaw.org</a:t>
            </a:r>
            <a:endParaRPr lang="pt-BR" sz="2400" dirty="0">
              <a:latin typeface="Georgia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718" y="1196752"/>
            <a:ext cx="1019878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96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735" y="0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2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Trajetória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grpSp>
        <p:nvGrpSpPr>
          <p:cNvPr id="13" name="Group 15"/>
          <p:cNvGrpSpPr/>
          <p:nvPr/>
        </p:nvGrpSpPr>
        <p:grpSpPr>
          <a:xfrm>
            <a:off x="6291385" y="2216655"/>
            <a:ext cx="1051780" cy="1605814"/>
            <a:chOff x="4555138" y="2063281"/>
            <a:chExt cx="953960" cy="1456468"/>
          </a:xfrm>
        </p:grpSpPr>
        <p:sp>
          <p:nvSpPr>
            <p:cNvPr id="14" name="Freeform 57"/>
            <p:cNvSpPr/>
            <p:nvPr/>
          </p:nvSpPr>
          <p:spPr>
            <a:xfrm rot="10800000" flipH="1" flipV="1">
              <a:off x="5211891" y="322251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58"/>
            <p:cNvSpPr/>
            <p:nvPr/>
          </p:nvSpPr>
          <p:spPr>
            <a:xfrm rot="10800000" flipH="1" flipV="1">
              <a:off x="5326128" y="3336890"/>
              <a:ext cx="182970" cy="182859"/>
            </a:xfrm>
            <a:prstGeom prst="ellipse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60"/>
            <p:cNvSpPr/>
            <p:nvPr/>
          </p:nvSpPr>
          <p:spPr>
            <a:xfrm rot="10800000" flipV="1">
              <a:off x="4555138" y="3222510"/>
              <a:ext cx="23331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62"/>
            <p:cNvSpPr/>
            <p:nvPr/>
          </p:nvSpPr>
          <p:spPr>
            <a:xfrm rot="10800000" flipV="1">
              <a:off x="4741396" y="3400643"/>
              <a:ext cx="521178" cy="54612"/>
            </a:xfrm>
            <a:prstGeom prst="rect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63"/>
            <p:cNvSpPr/>
            <p:nvPr/>
          </p:nvSpPr>
          <p:spPr>
            <a:xfrm rot="16200000" flipH="1" flipV="1">
              <a:off x="4819882" y="2633688"/>
              <a:ext cx="1195459" cy="54645"/>
            </a:xfrm>
            <a:prstGeom prst="rect">
              <a:avLst/>
            </a:pr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7"/>
          <p:cNvGrpSpPr/>
          <p:nvPr/>
        </p:nvGrpSpPr>
        <p:grpSpPr>
          <a:xfrm>
            <a:off x="8163593" y="2216655"/>
            <a:ext cx="1051780" cy="1605814"/>
            <a:chOff x="6264343" y="2063281"/>
            <a:chExt cx="953960" cy="1456468"/>
          </a:xfrm>
        </p:grpSpPr>
        <p:sp>
          <p:nvSpPr>
            <p:cNvPr id="21" name="Freeform 65"/>
            <p:cNvSpPr/>
            <p:nvPr/>
          </p:nvSpPr>
          <p:spPr>
            <a:xfrm rot="10800000" flipH="1" flipV="1">
              <a:off x="6921096" y="322251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00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66"/>
            <p:cNvSpPr/>
            <p:nvPr/>
          </p:nvSpPr>
          <p:spPr>
            <a:xfrm rot="16200000" flipH="1" flipV="1">
              <a:off x="6529087" y="2633688"/>
              <a:ext cx="1195459" cy="54645"/>
            </a:xfrm>
            <a:prstGeom prst="rect">
              <a:avLst/>
            </a:prstGeom>
            <a:solidFill>
              <a:srgbClr val="00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67"/>
            <p:cNvSpPr/>
            <p:nvPr/>
          </p:nvSpPr>
          <p:spPr>
            <a:xfrm rot="10800000" flipH="1" flipV="1">
              <a:off x="7035333" y="3336890"/>
              <a:ext cx="182970" cy="182859"/>
            </a:xfrm>
            <a:prstGeom prst="ellipse">
              <a:avLst/>
            </a:prstGeom>
            <a:solidFill>
              <a:srgbClr val="00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eeform 69"/>
            <p:cNvSpPr/>
            <p:nvPr/>
          </p:nvSpPr>
          <p:spPr>
            <a:xfrm rot="10800000" flipV="1">
              <a:off x="6264343" y="3222510"/>
              <a:ext cx="23331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00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70"/>
            <p:cNvSpPr/>
            <p:nvPr/>
          </p:nvSpPr>
          <p:spPr>
            <a:xfrm rot="10800000" flipV="1">
              <a:off x="6450601" y="3400643"/>
              <a:ext cx="521178" cy="54612"/>
            </a:xfrm>
            <a:prstGeom prst="rect">
              <a:avLst/>
            </a:prstGeom>
            <a:solidFill>
              <a:srgbClr val="00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92"/>
          <p:cNvGrpSpPr/>
          <p:nvPr/>
        </p:nvGrpSpPr>
        <p:grpSpPr>
          <a:xfrm>
            <a:off x="10035803" y="3429000"/>
            <a:ext cx="915731" cy="342870"/>
            <a:chOff x="8662923" y="3208765"/>
            <a:chExt cx="830565" cy="310983"/>
          </a:xfrm>
          <a:solidFill>
            <a:srgbClr val="00D1C1"/>
          </a:solidFill>
        </p:grpSpPr>
        <p:sp>
          <p:nvSpPr>
            <p:cNvPr id="27" name="Freeform 93"/>
            <p:cNvSpPr/>
            <p:nvPr/>
          </p:nvSpPr>
          <p:spPr>
            <a:xfrm rot="10800000" flipV="1">
              <a:off x="8662923" y="3208765"/>
              <a:ext cx="233315" cy="232904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 rot="10800000" flipV="1">
              <a:off x="8849181" y="3386898"/>
              <a:ext cx="521178" cy="546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95"/>
            <p:cNvSpPr/>
            <p:nvPr/>
          </p:nvSpPr>
          <p:spPr>
            <a:xfrm>
              <a:off x="9272069" y="3298329"/>
              <a:ext cx="221419" cy="2214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7"/>
          <p:cNvGrpSpPr/>
          <p:nvPr/>
        </p:nvGrpSpPr>
        <p:grpSpPr>
          <a:xfrm>
            <a:off x="3483073" y="3610432"/>
            <a:ext cx="1051780" cy="1846470"/>
            <a:chOff x="1991331" y="3336567"/>
            <a:chExt cx="953960" cy="1674740"/>
          </a:xfrm>
        </p:grpSpPr>
        <p:sp>
          <p:nvSpPr>
            <p:cNvPr id="31" name="Freeform 72"/>
            <p:cNvSpPr/>
            <p:nvPr/>
          </p:nvSpPr>
          <p:spPr>
            <a:xfrm rot="10800000">
              <a:off x="1991331" y="3401017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73"/>
            <p:cNvSpPr/>
            <p:nvPr/>
          </p:nvSpPr>
          <p:spPr>
            <a:xfrm rot="10800000">
              <a:off x="2177589" y="3401176"/>
              <a:ext cx="521178" cy="54709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 74"/>
            <p:cNvSpPr/>
            <p:nvPr/>
          </p:nvSpPr>
          <p:spPr>
            <a:xfrm rot="10800000" flipH="1">
              <a:off x="2648084" y="3401017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75"/>
            <p:cNvSpPr/>
            <p:nvPr/>
          </p:nvSpPr>
          <p:spPr>
            <a:xfrm rot="10800000" flipH="1">
              <a:off x="2762321" y="3336567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77"/>
            <p:cNvSpPr/>
            <p:nvPr/>
          </p:nvSpPr>
          <p:spPr>
            <a:xfrm rot="5400000" flipH="1">
              <a:off x="2146178" y="4276357"/>
              <a:ext cx="1415254" cy="54645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16"/>
          <p:cNvGrpSpPr/>
          <p:nvPr/>
        </p:nvGrpSpPr>
        <p:grpSpPr>
          <a:xfrm>
            <a:off x="7227489" y="3611360"/>
            <a:ext cx="1051780" cy="1844614"/>
            <a:chOff x="5409740" y="3338250"/>
            <a:chExt cx="953960" cy="1673057"/>
          </a:xfrm>
        </p:grpSpPr>
        <p:sp>
          <p:nvSpPr>
            <p:cNvPr id="37" name="Freeform 79"/>
            <p:cNvSpPr/>
            <p:nvPr/>
          </p:nvSpPr>
          <p:spPr>
            <a:xfrm rot="10800000">
              <a:off x="5409740" y="3402700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7B0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80"/>
            <p:cNvSpPr/>
            <p:nvPr/>
          </p:nvSpPr>
          <p:spPr>
            <a:xfrm rot="10800000">
              <a:off x="5595998" y="3402859"/>
              <a:ext cx="521178" cy="54709"/>
            </a:xfrm>
            <a:prstGeom prst="rect">
              <a:avLst/>
            </a:prstGeom>
            <a:solidFill>
              <a:srgbClr val="7B0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 81"/>
            <p:cNvSpPr/>
            <p:nvPr/>
          </p:nvSpPr>
          <p:spPr>
            <a:xfrm rot="10800000" flipH="1">
              <a:off x="6066493" y="3402700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7B0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82"/>
            <p:cNvSpPr/>
            <p:nvPr/>
          </p:nvSpPr>
          <p:spPr>
            <a:xfrm rot="10800000" flipH="1">
              <a:off x="6180730" y="3338250"/>
              <a:ext cx="182970" cy="183182"/>
            </a:xfrm>
            <a:prstGeom prst="ellipse">
              <a:avLst/>
            </a:prstGeom>
            <a:solidFill>
              <a:srgbClr val="7B0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84"/>
            <p:cNvSpPr/>
            <p:nvPr/>
          </p:nvSpPr>
          <p:spPr>
            <a:xfrm rot="5400000" flipH="1">
              <a:off x="5564587" y="4276357"/>
              <a:ext cx="1415254" cy="54645"/>
            </a:xfrm>
            <a:prstGeom prst="rect">
              <a:avLst/>
            </a:prstGeom>
            <a:solidFill>
              <a:srgbClr val="7B0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18"/>
          <p:cNvGrpSpPr/>
          <p:nvPr/>
        </p:nvGrpSpPr>
        <p:grpSpPr>
          <a:xfrm>
            <a:off x="9099697" y="3604002"/>
            <a:ext cx="1051780" cy="1859330"/>
            <a:chOff x="7118945" y="3324900"/>
            <a:chExt cx="953960" cy="1686407"/>
          </a:xfrm>
        </p:grpSpPr>
        <p:sp>
          <p:nvSpPr>
            <p:cNvPr id="43" name="Freeform 86"/>
            <p:cNvSpPr/>
            <p:nvPr/>
          </p:nvSpPr>
          <p:spPr>
            <a:xfrm rot="10800000">
              <a:off x="7118945" y="3389350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87"/>
            <p:cNvSpPr/>
            <p:nvPr/>
          </p:nvSpPr>
          <p:spPr>
            <a:xfrm rot="10800000" flipH="1">
              <a:off x="7775698" y="3389350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88"/>
            <p:cNvSpPr/>
            <p:nvPr/>
          </p:nvSpPr>
          <p:spPr>
            <a:xfrm rot="10800000" flipH="1">
              <a:off x="7302127" y="3389509"/>
              <a:ext cx="520574" cy="54709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90"/>
            <p:cNvSpPr/>
            <p:nvPr/>
          </p:nvSpPr>
          <p:spPr>
            <a:xfrm rot="10800000" flipH="1">
              <a:off x="7889935" y="3324900"/>
              <a:ext cx="182970" cy="183182"/>
            </a:xfrm>
            <a:prstGeom prst="ellipse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89"/>
            <p:cNvSpPr/>
            <p:nvPr/>
          </p:nvSpPr>
          <p:spPr>
            <a:xfrm rot="5400000" flipH="1">
              <a:off x="7273792" y="4276357"/>
              <a:ext cx="1415254" cy="54645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13"/>
          <p:cNvGrpSpPr/>
          <p:nvPr/>
        </p:nvGrpSpPr>
        <p:grpSpPr>
          <a:xfrm>
            <a:off x="5355280" y="3609020"/>
            <a:ext cx="1051780" cy="1849294"/>
            <a:chOff x="3700536" y="3334005"/>
            <a:chExt cx="953960" cy="1677302"/>
          </a:xfrm>
        </p:grpSpPr>
        <p:sp>
          <p:nvSpPr>
            <p:cNvPr id="49" name="Freeform 97"/>
            <p:cNvSpPr/>
            <p:nvPr/>
          </p:nvSpPr>
          <p:spPr>
            <a:xfrm rot="10800000">
              <a:off x="3700536" y="3398455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B4A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 98"/>
            <p:cNvSpPr/>
            <p:nvPr/>
          </p:nvSpPr>
          <p:spPr>
            <a:xfrm rot="10800000" flipH="1">
              <a:off x="4357289" y="3398455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B4A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99"/>
            <p:cNvSpPr/>
            <p:nvPr/>
          </p:nvSpPr>
          <p:spPr>
            <a:xfrm rot="10800000" flipH="1">
              <a:off x="4471526" y="3334005"/>
              <a:ext cx="182970" cy="183182"/>
            </a:xfrm>
            <a:prstGeom prst="ellipse">
              <a:avLst/>
            </a:prstGeom>
            <a:solidFill>
              <a:srgbClr val="B4A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101"/>
            <p:cNvSpPr/>
            <p:nvPr/>
          </p:nvSpPr>
          <p:spPr>
            <a:xfrm rot="5400000" flipH="1">
              <a:off x="3855383" y="4276357"/>
              <a:ext cx="1415254" cy="54645"/>
            </a:xfrm>
            <a:prstGeom prst="rect">
              <a:avLst/>
            </a:prstGeom>
            <a:solidFill>
              <a:srgbClr val="B4A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102"/>
            <p:cNvSpPr/>
            <p:nvPr/>
          </p:nvSpPr>
          <p:spPr>
            <a:xfrm rot="10800000">
              <a:off x="3886794" y="3398614"/>
              <a:ext cx="521178" cy="54709"/>
            </a:xfrm>
            <a:prstGeom prst="rect">
              <a:avLst/>
            </a:prstGeom>
            <a:solidFill>
              <a:srgbClr val="B4A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Freeform 106"/>
          <p:cNvSpPr/>
          <p:nvPr/>
        </p:nvSpPr>
        <p:spPr>
          <a:xfrm rot="10800000">
            <a:off x="5025721" y="980728"/>
            <a:ext cx="642396" cy="1107312"/>
          </a:xfrm>
          <a:custGeom>
            <a:avLst/>
            <a:gdLst>
              <a:gd name="connsiteX0" fmla="*/ 713638 w 1427274"/>
              <a:gd name="connsiteY0" fmla="*/ 1325798 h 2460229"/>
              <a:gd name="connsiteX1" fmla="*/ 292844 w 1427274"/>
              <a:gd name="connsiteY1" fmla="*/ 1746592 h 2460229"/>
              <a:gd name="connsiteX2" fmla="*/ 713638 w 1427274"/>
              <a:gd name="connsiteY2" fmla="*/ 2167386 h 2460229"/>
              <a:gd name="connsiteX3" fmla="*/ 1134432 w 1427274"/>
              <a:gd name="connsiteY3" fmla="*/ 1746592 h 2460229"/>
              <a:gd name="connsiteX4" fmla="*/ 713638 w 1427274"/>
              <a:gd name="connsiteY4" fmla="*/ 1325798 h 2460229"/>
              <a:gd name="connsiteX5" fmla="*/ 713637 w 1427274"/>
              <a:gd name="connsiteY5" fmla="*/ 0 h 2460229"/>
              <a:gd name="connsiteX6" fmla="*/ 1071620 w 1427274"/>
              <a:gd name="connsiteY6" fmla="*/ 1132569 h 2460229"/>
              <a:gd name="connsiteX7" fmla="*/ 1112638 w 1427274"/>
              <a:gd name="connsiteY7" fmla="*/ 1154833 h 2460229"/>
              <a:gd name="connsiteX8" fmla="*/ 1427274 w 1427274"/>
              <a:gd name="connsiteY8" fmla="*/ 1746592 h 2460229"/>
              <a:gd name="connsiteX9" fmla="*/ 713637 w 1427274"/>
              <a:gd name="connsiteY9" fmla="*/ 2460229 h 2460229"/>
              <a:gd name="connsiteX10" fmla="*/ 0 w 1427274"/>
              <a:gd name="connsiteY10" fmla="*/ 1746592 h 2460229"/>
              <a:gd name="connsiteX11" fmla="*/ 314636 w 1427274"/>
              <a:gd name="connsiteY11" fmla="*/ 1154833 h 2460229"/>
              <a:gd name="connsiteX12" fmla="*/ 355653 w 1427274"/>
              <a:gd name="connsiteY12" fmla="*/ 1132570 h 2460229"/>
              <a:gd name="connsiteX0" fmla="*/ 713638 w 1427274"/>
              <a:gd name="connsiteY0" fmla="*/ 1325798 h 2460229"/>
              <a:gd name="connsiteX1" fmla="*/ 292844 w 1427274"/>
              <a:gd name="connsiteY1" fmla="*/ 1746592 h 2460229"/>
              <a:gd name="connsiteX2" fmla="*/ 713638 w 1427274"/>
              <a:gd name="connsiteY2" fmla="*/ 2167386 h 2460229"/>
              <a:gd name="connsiteX3" fmla="*/ 1134432 w 1427274"/>
              <a:gd name="connsiteY3" fmla="*/ 1746592 h 2460229"/>
              <a:gd name="connsiteX4" fmla="*/ 713638 w 1427274"/>
              <a:gd name="connsiteY4" fmla="*/ 1325798 h 2460229"/>
              <a:gd name="connsiteX5" fmla="*/ 713637 w 1427274"/>
              <a:gd name="connsiteY5" fmla="*/ 0 h 2460229"/>
              <a:gd name="connsiteX6" fmla="*/ 1112638 w 1427274"/>
              <a:gd name="connsiteY6" fmla="*/ 1154833 h 2460229"/>
              <a:gd name="connsiteX7" fmla="*/ 1427274 w 1427274"/>
              <a:gd name="connsiteY7" fmla="*/ 1746592 h 2460229"/>
              <a:gd name="connsiteX8" fmla="*/ 713637 w 1427274"/>
              <a:gd name="connsiteY8" fmla="*/ 2460229 h 2460229"/>
              <a:gd name="connsiteX9" fmla="*/ 0 w 1427274"/>
              <a:gd name="connsiteY9" fmla="*/ 1746592 h 2460229"/>
              <a:gd name="connsiteX10" fmla="*/ 314636 w 1427274"/>
              <a:gd name="connsiteY10" fmla="*/ 1154833 h 2460229"/>
              <a:gd name="connsiteX11" fmla="*/ 355653 w 1427274"/>
              <a:gd name="connsiteY11" fmla="*/ 1132570 h 2460229"/>
              <a:gd name="connsiteX12" fmla="*/ 713637 w 1427274"/>
              <a:gd name="connsiteY12" fmla="*/ 0 h 2460229"/>
              <a:gd name="connsiteX0" fmla="*/ 713638 w 1427274"/>
              <a:gd name="connsiteY0" fmla="*/ 1325798 h 2460229"/>
              <a:gd name="connsiteX1" fmla="*/ 292844 w 1427274"/>
              <a:gd name="connsiteY1" fmla="*/ 1746592 h 2460229"/>
              <a:gd name="connsiteX2" fmla="*/ 713638 w 1427274"/>
              <a:gd name="connsiteY2" fmla="*/ 2167386 h 2460229"/>
              <a:gd name="connsiteX3" fmla="*/ 1134432 w 1427274"/>
              <a:gd name="connsiteY3" fmla="*/ 1746592 h 2460229"/>
              <a:gd name="connsiteX4" fmla="*/ 713638 w 1427274"/>
              <a:gd name="connsiteY4" fmla="*/ 1325798 h 2460229"/>
              <a:gd name="connsiteX5" fmla="*/ 713637 w 1427274"/>
              <a:gd name="connsiteY5" fmla="*/ 0 h 2460229"/>
              <a:gd name="connsiteX6" fmla="*/ 1112638 w 1427274"/>
              <a:gd name="connsiteY6" fmla="*/ 1154833 h 2460229"/>
              <a:gd name="connsiteX7" fmla="*/ 1427274 w 1427274"/>
              <a:gd name="connsiteY7" fmla="*/ 1746592 h 2460229"/>
              <a:gd name="connsiteX8" fmla="*/ 713637 w 1427274"/>
              <a:gd name="connsiteY8" fmla="*/ 2460229 h 2460229"/>
              <a:gd name="connsiteX9" fmla="*/ 0 w 1427274"/>
              <a:gd name="connsiteY9" fmla="*/ 1746592 h 2460229"/>
              <a:gd name="connsiteX10" fmla="*/ 314636 w 1427274"/>
              <a:gd name="connsiteY10" fmla="*/ 1154833 h 2460229"/>
              <a:gd name="connsiteX11" fmla="*/ 713637 w 1427274"/>
              <a:gd name="connsiteY11" fmla="*/ 0 h 246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7274" h="2460229">
                <a:moveTo>
                  <a:pt x="713638" y="1325798"/>
                </a:moveTo>
                <a:cubicBezTo>
                  <a:pt x="481240" y="1325798"/>
                  <a:pt x="292844" y="1514194"/>
                  <a:pt x="292844" y="1746592"/>
                </a:cubicBezTo>
                <a:cubicBezTo>
                  <a:pt x="292844" y="1978990"/>
                  <a:pt x="481240" y="2167386"/>
                  <a:pt x="713638" y="2167386"/>
                </a:cubicBezTo>
                <a:cubicBezTo>
                  <a:pt x="946036" y="2167386"/>
                  <a:pt x="1134432" y="1978990"/>
                  <a:pt x="1134432" y="1746592"/>
                </a:cubicBezTo>
                <a:cubicBezTo>
                  <a:pt x="1134432" y="1514194"/>
                  <a:pt x="946036" y="1325798"/>
                  <a:pt x="713638" y="1325798"/>
                </a:cubicBezTo>
                <a:close/>
                <a:moveTo>
                  <a:pt x="713637" y="0"/>
                </a:moveTo>
                <a:lnTo>
                  <a:pt x="1112638" y="1154833"/>
                </a:lnTo>
                <a:cubicBezTo>
                  <a:pt x="1302467" y="1283079"/>
                  <a:pt x="1427274" y="1500260"/>
                  <a:pt x="1427274" y="1746592"/>
                </a:cubicBezTo>
                <a:cubicBezTo>
                  <a:pt x="1427274" y="2140723"/>
                  <a:pt x="1107768" y="2460229"/>
                  <a:pt x="713637" y="2460229"/>
                </a:cubicBezTo>
                <a:cubicBezTo>
                  <a:pt x="319506" y="2460229"/>
                  <a:pt x="0" y="2140723"/>
                  <a:pt x="0" y="1746592"/>
                </a:cubicBezTo>
                <a:cubicBezTo>
                  <a:pt x="0" y="1500260"/>
                  <a:pt x="124807" y="1283079"/>
                  <a:pt x="314636" y="1154833"/>
                </a:cubicBezTo>
                <a:lnTo>
                  <a:pt x="713637" y="0"/>
                </a:lnTo>
                <a:close/>
              </a:path>
            </a:pathLst>
          </a:custGeom>
          <a:solidFill>
            <a:srgbClr val="FFA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107"/>
          <p:cNvSpPr/>
          <p:nvPr/>
        </p:nvSpPr>
        <p:spPr>
          <a:xfrm rot="10800000">
            <a:off x="5355283" y="980728"/>
            <a:ext cx="321200" cy="1107312"/>
          </a:xfrm>
          <a:custGeom>
            <a:avLst/>
            <a:gdLst>
              <a:gd name="connsiteX0" fmla="*/ 291325 w 291326"/>
              <a:gd name="connsiteY0" fmla="*/ 1004329 h 1004329"/>
              <a:gd name="connsiteX1" fmla="*/ 0 w 291326"/>
              <a:gd name="connsiteY1" fmla="*/ 713004 h 1004329"/>
              <a:gd name="connsiteX2" fmla="*/ 128443 w 291326"/>
              <a:gd name="connsiteY2" fmla="*/ 471433 h 1004329"/>
              <a:gd name="connsiteX3" fmla="*/ 291325 w 291326"/>
              <a:gd name="connsiteY3" fmla="*/ 0 h 1004329"/>
              <a:gd name="connsiteX4" fmla="*/ 291326 w 291326"/>
              <a:gd name="connsiteY4" fmla="*/ 3 h 1004329"/>
              <a:gd name="connsiteX5" fmla="*/ 291326 w 291326"/>
              <a:gd name="connsiteY5" fmla="*/ 541225 h 1004329"/>
              <a:gd name="connsiteX6" fmla="*/ 291326 w 291326"/>
              <a:gd name="connsiteY6" fmla="*/ 541225 h 1004329"/>
              <a:gd name="connsiteX7" fmla="*/ 119547 w 291326"/>
              <a:gd name="connsiteY7" fmla="*/ 713004 h 1004329"/>
              <a:gd name="connsiteX8" fmla="*/ 291326 w 291326"/>
              <a:gd name="connsiteY8" fmla="*/ 884783 h 1004329"/>
              <a:gd name="connsiteX9" fmla="*/ 291326 w 291326"/>
              <a:gd name="connsiteY9" fmla="*/ 884783 h 1004329"/>
              <a:gd name="connsiteX10" fmla="*/ 291326 w 291326"/>
              <a:gd name="connsiteY10" fmla="*/ 1004329 h 100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26" h="1004329">
                <a:moveTo>
                  <a:pt x="291325" y="1004329"/>
                </a:moveTo>
                <a:cubicBezTo>
                  <a:pt x="130431" y="1004329"/>
                  <a:pt x="0" y="873898"/>
                  <a:pt x="0" y="713004"/>
                </a:cubicBezTo>
                <a:cubicBezTo>
                  <a:pt x="0" y="612445"/>
                  <a:pt x="50950" y="523786"/>
                  <a:pt x="128443" y="471433"/>
                </a:cubicBezTo>
                <a:lnTo>
                  <a:pt x="291325" y="0"/>
                </a:lnTo>
                <a:lnTo>
                  <a:pt x="291326" y="3"/>
                </a:lnTo>
                <a:lnTo>
                  <a:pt x="291326" y="541225"/>
                </a:lnTo>
                <a:lnTo>
                  <a:pt x="291326" y="541225"/>
                </a:lnTo>
                <a:cubicBezTo>
                  <a:pt x="196455" y="541225"/>
                  <a:pt x="119547" y="618133"/>
                  <a:pt x="119547" y="713004"/>
                </a:cubicBezTo>
                <a:cubicBezTo>
                  <a:pt x="119547" y="807875"/>
                  <a:pt x="196455" y="884783"/>
                  <a:pt x="291326" y="884783"/>
                </a:cubicBezTo>
                <a:lnTo>
                  <a:pt x="291326" y="884783"/>
                </a:lnTo>
                <a:lnTo>
                  <a:pt x="291326" y="1004329"/>
                </a:ln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09"/>
          <p:cNvGrpSpPr/>
          <p:nvPr/>
        </p:nvGrpSpPr>
        <p:grpSpPr>
          <a:xfrm>
            <a:off x="3195042" y="980727"/>
            <a:ext cx="642396" cy="1107312"/>
            <a:chOff x="4130308" y="996540"/>
            <a:chExt cx="582650" cy="1004329"/>
          </a:xfrm>
        </p:grpSpPr>
        <p:sp>
          <p:nvSpPr>
            <p:cNvPr id="57" name="Freeform 110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111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113"/>
          <p:cNvGrpSpPr/>
          <p:nvPr/>
        </p:nvGrpSpPr>
        <p:grpSpPr>
          <a:xfrm>
            <a:off x="6939457" y="980727"/>
            <a:ext cx="642396" cy="1107312"/>
            <a:chOff x="4130308" y="996540"/>
            <a:chExt cx="582650" cy="1004329"/>
          </a:xfrm>
        </p:grpSpPr>
        <p:sp>
          <p:nvSpPr>
            <p:cNvPr id="60" name="Freeform 114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115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117"/>
          <p:cNvGrpSpPr/>
          <p:nvPr/>
        </p:nvGrpSpPr>
        <p:grpSpPr>
          <a:xfrm>
            <a:off x="8739657" y="980727"/>
            <a:ext cx="642396" cy="1107312"/>
            <a:chOff x="4130308" y="996540"/>
            <a:chExt cx="582650" cy="1004329"/>
          </a:xfrm>
        </p:grpSpPr>
        <p:sp>
          <p:nvSpPr>
            <p:cNvPr id="63" name="Freeform 118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00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119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121"/>
          <p:cNvGrpSpPr/>
          <p:nvPr/>
        </p:nvGrpSpPr>
        <p:grpSpPr>
          <a:xfrm rot="10800000">
            <a:off x="9747769" y="5517232"/>
            <a:ext cx="642396" cy="1107316"/>
            <a:chOff x="4130308" y="996540"/>
            <a:chExt cx="582650" cy="1004329"/>
          </a:xfrm>
        </p:grpSpPr>
        <p:sp>
          <p:nvSpPr>
            <p:cNvPr id="66" name="Freeform 122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123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125"/>
          <p:cNvGrpSpPr/>
          <p:nvPr/>
        </p:nvGrpSpPr>
        <p:grpSpPr>
          <a:xfrm rot="10800000">
            <a:off x="7875562" y="5517232"/>
            <a:ext cx="642396" cy="1107316"/>
            <a:chOff x="4130308" y="996540"/>
            <a:chExt cx="582650" cy="1004329"/>
          </a:xfrm>
        </p:grpSpPr>
        <p:sp>
          <p:nvSpPr>
            <p:cNvPr id="69" name="Freeform 126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7B0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127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129"/>
          <p:cNvGrpSpPr/>
          <p:nvPr/>
        </p:nvGrpSpPr>
        <p:grpSpPr>
          <a:xfrm rot="10800000">
            <a:off x="6003353" y="5517232"/>
            <a:ext cx="642396" cy="1107316"/>
            <a:chOff x="4130308" y="996540"/>
            <a:chExt cx="582650" cy="1004329"/>
          </a:xfrm>
        </p:grpSpPr>
        <p:sp>
          <p:nvSpPr>
            <p:cNvPr id="72" name="Freeform 130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B4A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131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133"/>
          <p:cNvGrpSpPr/>
          <p:nvPr/>
        </p:nvGrpSpPr>
        <p:grpSpPr>
          <a:xfrm rot="10800000">
            <a:off x="4131145" y="5517232"/>
            <a:ext cx="642396" cy="1107316"/>
            <a:chOff x="4130308" y="996540"/>
            <a:chExt cx="582650" cy="1004329"/>
          </a:xfrm>
        </p:grpSpPr>
        <p:sp>
          <p:nvSpPr>
            <p:cNvPr id="75" name="Freeform 134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135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29"/>
          <p:cNvGrpSpPr/>
          <p:nvPr/>
        </p:nvGrpSpPr>
        <p:grpSpPr>
          <a:xfrm>
            <a:off x="2546968" y="2204864"/>
            <a:ext cx="1080550" cy="1629396"/>
            <a:chOff x="1130224" y="2060641"/>
            <a:chExt cx="980053" cy="1477854"/>
          </a:xfrm>
        </p:grpSpPr>
        <p:sp>
          <p:nvSpPr>
            <p:cNvPr id="78" name="Freeform 34"/>
            <p:cNvSpPr/>
            <p:nvPr/>
          </p:nvSpPr>
          <p:spPr>
            <a:xfrm>
              <a:off x="1812725" y="3221984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Rectangle 36"/>
            <p:cNvSpPr/>
            <p:nvPr/>
          </p:nvSpPr>
          <p:spPr>
            <a:xfrm>
              <a:off x="1338605" y="3400431"/>
              <a:ext cx="521178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37"/>
            <p:cNvSpPr/>
            <p:nvPr/>
          </p:nvSpPr>
          <p:spPr>
            <a:xfrm>
              <a:off x="1927095" y="3336567"/>
              <a:ext cx="183182" cy="183182"/>
            </a:xfrm>
            <a:prstGeom prst="ellipse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39"/>
            <p:cNvSpPr/>
            <p:nvPr/>
          </p:nvSpPr>
          <p:spPr>
            <a:xfrm>
              <a:off x="1130224" y="3317076"/>
              <a:ext cx="221419" cy="221419"/>
            </a:xfrm>
            <a:prstGeom prst="ellipse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40"/>
            <p:cNvSpPr/>
            <p:nvPr/>
          </p:nvSpPr>
          <p:spPr>
            <a:xfrm rot="5400000">
              <a:off x="1419898" y="2632073"/>
              <a:ext cx="1197574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137"/>
          <p:cNvSpPr txBox="1"/>
          <p:nvPr/>
        </p:nvSpPr>
        <p:spPr>
          <a:xfrm rot="18799192">
            <a:off x="1993287" y="2663981"/>
            <a:ext cx="207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44549"/>
                </a:solidFill>
              </a:rPr>
              <a:t>APRESENTAÇÃO</a:t>
            </a:r>
            <a:endParaRPr lang="en-US" sz="1800" b="1" dirty="0">
              <a:solidFill>
                <a:srgbClr val="C44549"/>
              </a:solidFill>
            </a:endParaRPr>
          </a:p>
        </p:txBody>
      </p:sp>
      <p:sp>
        <p:nvSpPr>
          <p:cNvPr id="84" name="TextBox 138"/>
          <p:cNvSpPr txBox="1"/>
          <p:nvPr/>
        </p:nvSpPr>
        <p:spPr>
          <a:xfrm rot="18780000">
            <a:off x="2342430" y="4717281"/>
            <a:ext cx="216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6CAC57"/>
                </a:solidFill>
              </a:rPr>
              <a:t>REFLEXÃO</a:t>
            </a:r>
            <a:endParaRPr lang="en-US" sz="1800" b="1" dirty="0">
              <a:solidFill>
                <a:srgbClr val="6CAC57"/>
              </a:solidFill>
            </a:endParaRPr>
          </a:p>
        </p:txBody>
      </p:sp>
      <p:sp>
        <p:nvSpPr>
          <p:cNvPr id="85" name="TextBox 139"/>
          <p:cNvSpPr txBox="1"/>
          <p:nvPr/>
        </p:nvSpPr>
        <p:spPr>
          <a:xfrm rot="18780000">
            <a:off x="4162967" y="4603050"/>
            <a:ext cx="244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8A8053"/>
                </a:solidFill>
              </a:rPr>
              <a:t>RELÓGIO DE VALORES</a:t>
            </a:r>
            <a:endParaRPr lang="en-US" sz="1800" b="1" dirty="0">
              <a:solidFill>
                <a:srgbClr val="8A8053"/>
              </a:solidFill>
            </a:endParaRPr>
          </a:p>
        </p:txBody>
      </p:sp>
      <p:sp>
        <p:nvSpPr>
          <p:cNvPr id="86" name="TextBox 140"/>
          <p:cNvSpPr txBox="1"/>
          <p:nvPr/>
        </p:nvSpPr>
        <p:spPr>
          <a:xfrm rot="18780000">
            <a:off x="6241703" y="4531293"/>
            <a:ext cx="205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5F003E"/>
                </a:solidFill>
              </a:rPr>
              <a:t>GALLERY WALK</a:t>
            </a:r>
            <a:endParaRPr lang="en-US" sz="1800" b="1" dirty="0">
              <a:solidFill>
                <a:srgbClr val="5F003E"/>
              </a:solidFill>
            </a:endParaRPr>
          </a:p>
        </p:txBody>
      </p:sp>
      <p:sp>
        <p:nvSpPr>
          <p:cNvPr id="87" name="TextBox 141"/>
          <p:cNvSpPr txBox="1"/>
          <p:nvPr/>
        </p:nvSpPr>
        <p:spPr>
          <a:xfrm rot="18780000">
            <a:off x="8284907" y="4469244"/>
            <a:ext cx="188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424547"/>
                </a:solidFill>
              </a:rPr>
              <a:t>AVALIAÇÃO</a:t>
            </a:r>
            <a:endParaRPr lang="en-US" sz="1800" b="1" dirty="0">
              <a:solidFill>
                <a:srgbClr val="424547"/>
              </a:solidFill>
            </a:endParaRPr>
          </a:p>
        </p:txBody>
      </p:sp>
      <p:grpSp>
        <p:nvGrpSpPr>
          <p:cNvPr id="88" name="Group 19"/>
          <p:cNvGrpSpPr/>
          <p:nvPr/>
        </p:nvGrpSpPr>
        <p:grpSpPr>
          <a:xfrm>
            <a:off x="4419177" y="2216655"/>
            <a:ext cx="1051780" cy="1605814"/>
            <a:chOff x="2845933" y="2063281"/>
            <a:chExt cx="953960" cy="1456468"/>
          </a:xfrm>
        </p:grpSpPr>
        <p:sp>
          <p:nvSpPr>
            <p:cNvPr id="89" name="Freeform 44"/>
            <p:cNvSpPr/>
            <p:nvPr/>
          </p:nvSpPr>
          <p:spPr>
            <a:xfrm rot="10800000" flipH="1" flipV="1">
              <a:off x="3502686" y="3222510"/>
              <a:ext cx="23304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A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45"/>
            <p:cNvSpPr/>
            <p:nvPr/>
          </p:nvSpPr>
          <p:spPr>
            <a:xfrm rot="10800000" flipH="1" flipV="1">
              <a:off x="3616923" y="3336890"/>
              <a:ext cx="182970" cy="182859"/>
            </a:xfrm>
            <a:prstGeom prst="ellipse">
              <a:avLst/>
            </a:prstGeom>
            <a:solidFill>
              <a:srgbClr val="FFA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Freeform 49"/>
            <p:cNvSpPr/>
            <p:nvPr/>
          </p:nvSpPr>
          <p:spPr>
            <a:xfrm rot="10800000" flipV="1">
              <a:off x="2845933" y="3222510"/>
              <a:ext cx="23331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A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Rectangle 54"/>
            <p:cNvSpPr/>
            <p:nvPr/>
          </p:nvSpPr>
          <p:spPr>
            <a:xfrm rot="10800000" flipV="1">
              <a:off x="3032191" y="3400643"/>
              <a:ext cx="521178" cy="54612"/>
            </a:xfrm>
            <a:prstGeom prst="rect">
              <a:avLst/>
            </a:prstGeom>
            <a:solidFill>
              <a:srgbClr val="FFA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Rectangle 55"/>
            <p:cNvSpPr/>
            <p:nvPr/>
          </p:nvSpPr>
          <p:spPr>
            <a:xfrm rot="16200000" flipH="1" flipV="1">
              <a:off x="3110677" y="2633688"/>
              <a:ext cx="1195459" cy="54645"/>
            </a:xfrm>
            <a:prstGeom prst="rect">
              <a:avLst/>
            </a:prstGeom>
            <a:solidFill>
              <a:srgbClr val="FFA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4" name="TextBox 142"/>
          <p:cNvSpPr txBox="1"/>
          <p:nvPr/>
        </p:nvSpPr>
        <p:spPr>
          <a:xfrm rot="18780000">
            <a:off x="3510752" y="2545005"/>
            <a:ext cx="215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4836F"/>
                </a:solidFill>
              </a:rPr>
              <a:t>MÉTODO FISHBOWL</a:t>
            </a:r>
            <a:endParaRPr lang="en-US" sz="1800" b="1" dirty="0">
              <a:solidFill>
                <a:srgbClr val="C4836F"/>
              </a:solidFill>
            </a:endParaRPr>
          </a:p>
        </p:txBody>
      </p:sp>
      <p:sp>
        <p:nvSpPr>
          <p:cNvPr id="95" name="TextBox 143"/>
          <p:cNvSpPr txBox="1"/>
          <p:nvPr/>
        </p:nvSpPr>
        <p:spPr>
          <a:xfrm rot="18780000">
            <a:off x="5399315" y="2343464"/>
            <a:ext cx="250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48A00"/>
                </a:solidFill>
              </a:rPr>
              <a:t>MÉTODO JIGSAW</a:t>
            </a:r>
            <a:endParaRPr lang="en-US" sz="1800" b="1" dirty="0">
              <a:solidFill>
                <a:srgbClr val="C48A00"/>
              </a:solidFill>
            </a:endParaRPr>
          </a:p>
        </p:txBody>
      </p:sp>
      <p:sp>
        <p:nvSpPr>
          <p:cNvPr id="96" name="TextBox 144"/>
          <p:cNvSpPr txBox="1"/>
          <p:nvPr/>
        </p:nvSpPr>
        <p:spPr>
          <a:xfrm rot="18780000">
            <a:off x="7738145" y="2508805"/>
            <a:ext cx="13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5E68"/>
                </a:solidFill>
              </a:rPr>
              <a:t>DISCUSSÃO</a:t>
            </a:r>
            <a:endParaRPr lang="en-US" sz="1800" b="1" dirty="0">
              <a:solidFill>
                <a:srgbClr val="005E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20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Vamos resolver os problemas?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de cantos arredondados 9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918744" y="980732"/>
            <a:ext cx="9721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4000" dirty="0" smtClean="0">
                <a:solidFill>
                  <a:prstClr val="black"/>
                </a:solidFill>
                <a:latin typeface="Georgia" pitchFamily="18" charset="0"/>
              </a:rPr>
              <a:t>Colocar os problemas aqui!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21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Gallery Walk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798" y="836712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22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Gallery Walk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4848" y="692696"/>
            <a:ext cx="792087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23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Discussão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 descr="Resultado de imagem para discu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774" y="724866"/>
            <a:ext cx="8496944" cy="6133134"/>
          </a:xfrm>
          <a:prstGeom prst="rect">
            <a:avLst/>
          </a:prstGeom>
          <a:noFill/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/>
          <p:nvPr/>
        </p:nvSpPr>
        <p:spPr>
          <a:xfrm>
            <a:off x="5" y="5373221"/>
            <a:ext cx="12190408" cy="1431149"/>
          </a:xfrm>
          <a:prstGeom prst="rect">
            <a:avLst/>
          </a:prstGeom>
          <a:solidFill>
            <a:schemeClr val="bg1"/>
          </a:solidFill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pt-BR" sz="2100" b="1" dirty="0" smtClean="0">
                <a:latin typeface="Georgia" pitchFamily="18" charset="0"/>
              </a:rPr>
              <a:t>Bruno Pereira Garcês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Professor de Ensino Básico, Técnico e Tecnológico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Instituto Federal do Triângulo Mineiro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brunogarces@brunogarces.com</a:t>
            </a:r>
          </a:p>
          <a:p>
            <a:pPr algn="ctr"/>
            <a:r>
              <a:rPr lang="pt-BR" sz="1600" i="1" dirty="0" smtClean="0">
                <a:latin typeface="Georgia" pitchFamily="18" charset="0"/>
              </a:rPr>
              <a:t>www.educahoje.com</a:t>
            </a:r>
          </a:p>
        </p:txBody>
      </p:sp>
      <p:pic>
        <p:nvPicPr>
          <p:cNvPr id="12" name="Imagem 11" descr="19223_918825038139043_8737954573785531887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7733" y="5517236"/>
            <a:ext cx="1224137" cy="1211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0" y="5"/>
            <a:ext cx="12190413" cy="1182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pt-BR" sz="4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Metodologias Colaborativas de Aprendizagem</a:t>
            </a:r>
            <a:endParaRPr lang="pt-BR" sz="46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Imagem 10" descr="logomarc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558" y="5589240"/>
            <a:ext cx="1016198" cy="1067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7895407" y="1977233"/>
            <a:ext cx="4295008" cy="332397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pt-BR" sz="2000" b="1" dirty="0" smtClean="0">
                <a:latin typeface="Georgia" pitchFamily="18" charset="0"/>
              </a:rPr>
              <a:t>facebook.com/</a:t>
            </a:r>
            <a:r>
              <a:rPr lang="pt-BR" sz="2000" b="1" dirty="0" err="1" smtClean="0">
                <a:latin typeface="Georgia" pitchFamily="18" charset="0"/>
              </a:rPr>
              <a:t>faceeducahoje</a:t>
            </a: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pt-BR" sz="2000" b="1" dirty="0" smtClean="0">
                <a:latin typeface="Georgia" pitchFamily="18" charset="0"/>
              </a:rPr>
              <a:t>educahoje.com</a:t>
            </a: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pt-BR" sz="2000" b="1" dirty="0" smtClean="0">
              <a:latin typeface="Georgia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r>
              <a:rPr lang="pt-BR" sz="2000" b="1" dirty="0" smtClean="0">
                <a:latin typeface="Georgia" pitchFamily="18" charset="0"/>
              </a:rPr>
              <a:t>34 991669313</a:t>
            </a:r>
          </a:p>
        </p:txBody>
      </p:sp>
      <p:pic>
        <p:nvPicPr>
          <p:cNvPr id="44034" name="Picture 2" descr="Resultado de imagem para fac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7594" y="1257151"/>
            <a:ext cx="864096" cy="864096"/>
          </a:xfrm>
          <a:prstGeom prst="rect">
            <a:avLst/>
          </a:prstGeom>
          <a:noFill/>
        </p:spPr>
      </p:pic>
      <p:pic>
        <p:nvPicPr>
          <p:cNvPr id="10" name="Imagem 9" descr="eduda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575" y="2481291"/>
            <a:ext cx="1224137" cy="120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36" name="Picture 4" descr="Resultado de imagem para whatsap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51592" y="3921451"/>
            <a:ext cx="936103" cy="946687"/>
          </a:xfrm>
          <a:prstGeom prst="rect">
            <a:avLst/>
          </a:prstGeom>
          <a:noFill/>
        </p:spPr>
      </p:pic>
      <p:pic>
        <p:nvPicPr>
          <p:cNvPr id="14" name="Imagem 13" descr="collaboration-illustration (1).jpg"/>
          <p:cNvPicPr>
            <a:picLocks noChangeAspect="1"/>
          </p:cNvPicPr>
          <p:nvPr/>
        </p:nvPicPr>
        <p:blipFill>
          <a:blip r:embed="rId7" cstate="print"/>
          <a:srcRect r="10805"/>
          <a:stretch>
            <a:fillRect/>
          </a:stretch>
        </p:blipFill>
        <p:spPr>
          <a:xfrm>
            <a:off x="-1969690" y="1052736"/>
            <a:ext cx="10009112" cy="438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3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/>
          <p:cNvSpPr txBox="1"/>
          <p:nvPr/>
        </p:nvSpPr>
        <p:spPr>
          <a:xfrm>
            <a:off x="1486694" y="908722"/>
            <a:ext cx="10703719" cy="101565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 smtClean="0">
                <a:latin typeface="Georgia" pitchFamily="18" charset="0"/>
              </a:rPr>
              <a:t>“Não se fazem mais alunos como antigamente”</a:t>
            </a:r>
          </a:p>
        </p:txBody>
      </p:sp>
      <p:pic>
        <p:nvPicPr>
          <p:cNvPr id="16" name="Imagem 15" descr="http://virtualcampus.metu.edu.tr/pics/courses/teaching-methods/fishbow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878" y="1916832"/>
            <a:ext cx="691276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ixaDeTexto 16"/>
          <p:cNvSpPr txBox="1"/>
          <p:nvPr/>
        </p:nvSpPr>
        <p:spPr>
          <a:xfrm>
            <a:off x="4583040" y="5517236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Georgia" pitchFamily="18" charset="0"/>
              </a:rPr>
              <a:t>Método </a:t>
            </a:r>
            <a:r>
              <a:rPr lang="pt-BR" sz="2400" dirty="0" err="1" smtClean="0">
                <a:latin typeface="Georgia" pitchFamily="18" charset="0"/>
              </a:rPr>
              <a:t>Fishbowl</a:t>
            </a:r>
            <a:r>
              <a:rPr lang="pt-BR" sz="2400" dirty="0" smtClean="0">
                <a:latin typeface="Georgia" pitchFamily="18" charset="0"/>
              </a:rPr>
              <a:t> (Aquário)</a:t>
            </a:r>
            <a:endParaRPr lang="pt-BR" sz="2400" dirty="0">
              <a:latin typeface="Georgia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4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://virtualcampus.metu.edu.tr/pics/courses/teaching-methods/fishbowl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94806" y="692696"/>
            <a:ext cx="891414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5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://virtualcampus.metu.edu.tr/pics/courses/teaching-methods/fishbowl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62760" y="692696"/>
            <a:ext cx="900100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6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://virtualcampus.metu.edu.tr/pics/courses/teaching-methods/fishbowl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6774" y="693537"/>
            <a:ext cx="8529026" cy="561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7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://virtualcampus.metu.edu.tr/pics/courses/teaching-methods/fishbowl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96232" y="764704"/>
            <a:ext cx="849409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8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://virtualcampus.metu.edu.tr/pics/courses/teaching-methods/fishbowl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74827" y="836712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DB737AD-7FF2-44D8-B898-FE7577714D9D}" type="slidenum">
              <a:rPr lang="pt-BR" smtClean="0">
                <a:latin typeface="Georgia" pitchFamily="18" charset="0"/>
              </a:rPr>
              <a:pPr algn="r"/>
              <a:t>9</a:t>
            </a:fld>
            <a:endParaRPr lang="pt-BR" dirty="0">
              <a:latin typeface="Georg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86693" y="4"/>
            <a:ext cx="10703719" cy="1301007"/>
          </a:xfrm>
          <a:prstGeom prst="rect">
            <a:avLst/>
          </a:prstGeom>
        </p:spPr>
        <p:txBody>
          <a:bodyPr lIns="91431" tIns="45715" rIns="91431" bIns="45715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1" smtClean="0">
                <a:latin typeface="Georgia" pitchFamily="18" charset="0"/>
                <a:ea typeface="+mj-ea"/>
                <a:cs typeface="+mj-cs"/>
              </a:rPr>
              <a:t>Reflexão</a:t>
            </a:r>
            <a:endParaRPr kumimoji="0" lang="pt-BR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Imagem 10" descr="eduda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97" y="6093296"/>
            <a:ext cx="968422" cy="9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://virtualcampus.metu.edu.tr/pics/courses/teaching-methods/fishbowl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81505" y="836712"/>
            <a:ext cx="806756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de cantos arredondados 7"/>
          <p:cNvSpPr/>
          <p:nvPr/>
        </p:nvSpPr>
        <p:spPr>
          <a:xfrm>
            <a:off x="0" y="0"/>
            <a:ext cx="1486694" cy="685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218</Words>
  <Application>Microsoft Office PowerPoint</Application>
  <PresentationFormat>Personalizar</PresentationFormat>
  <Paragraphs>88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Monitoria - PROENS</dc:creator>
  <cp:lastModifiedBy>Anônimo</cp:lastModifiedBy>
  <cp:revision>104</cp:revision>
  <dcterms:created xsi:type="dcterms:W3CDTF">2016-07-19T13:18:48Z</dcterms:created>
  <dcterms:modified xsi:type="dcterms:W3CDTF">2018-02-20T02:45:51Z</dcterms:modified>
</cp:coreProperties>
</file>