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2" r:id="rId2"/>
    <p:sldId id="319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64" r:id="rId19"/>
  </p:sldIdLst>
  <p:sldSz cx="12190413" cy="6858000"/>
  <p:notesSz cx="6858000" cy="9144000"/>
  <p:defaultTextStyle>
    <a:defPPr>
      <a:defRPr lang="pt-BR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5" autoAdjust="0"/>
  </p:normalViewPr>
  <p:slideViewPr>
    <p:cSldViewPr>
      <p:cViewPr>
        <p:scale>
          <a:sx n="66" d="100"/>
          <a:sy n="66" d="100"/>
        </p:scale>
        <p:origin x="-1214" y="-37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E616-4469-4C1F-8692-D7020024667E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2F895-C36E-4FAD-A255-707617FB9E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2B95BE1E-9B35-4437-9E83-FF328674E226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3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9EA250F5-EA1F-4140-9C74-B6F81C1C74CD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2" y="274640"/>
            <a:ext cx="8025355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D562673-93BF-4F6E-9190-A5B0A4E7A55C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3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2C7B2F1B-A0CD-40DF-9ACA-8174D44F438B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60" y="4406901"/>
            <a:ext cx="10361851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7766B353-857B-4650-B868-8AB7EC28C7FF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3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2" y="1600201"/>
            <a:ext cx="5384099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D0D40CC-7954-4340-8F60-B67C7371CC1C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3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CB276F0F-EA1F-4E72-B7ED-42A3337EE336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3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43F229F-9E4B-4B9C-A76E-0AA8F4B160BB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F867E16-F4C5-47AB-8A4D-F150BE6711EE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49"/>
            <a:ext cx="4010562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9F8507D6-3C58-46C5-96D3-14441D90AD94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920B5B4-11C4-4CBD-9D8D-7B0D2FF23F96}" type="datetime1">
              <a:rPr lang="pt-BR" smtClean="0"/>
              <a:pPr/>
              <a:t>19/04/2018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 userDrawn="1"/>
        </p:nvSpPr>
        <p:spPr>
          <a:xfrm>
            <a:off x="1198663" y="476672"/>
            <a:ext cx="9360552" cy="8309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pt-BR" sz="2400" b="1" dirty="0" smtClean="0"/>
              <a:t>UNIVERSIDADE FEDERAL DO TRIÂNGULO MINEIRO</a:t>
            </a:r>
          </a:p>
          <a:p>
            <a:pPr algn="ctr"/>
            <a:r>
              <a:rPr lang="pt-BR" sz="2400" b="1" dirty="0" smtClean="0"/>
              <a:t>II JORNADA INTEGRADA DE ENSINO, PESQUISA E EXTENSÃO</a:t>
            </a:r>
            <a:endParaRPr lang="pt-BR" sz="2400" b="1" dirty="0"/>
          </a:p>
        </p:txBody>
      </p:sp>
      <p:pic>
        <p:nvPicPr>
          <p:cNvPr id="10" name="Imagem 9" descr="LOGO JIEP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4567" y="116632"/>
            <a:ext cx="1484733" cy="1772816"/>
          </a:xfrm>
          <a:prstGeom prst="rect">
            <a:avLst/>
          </a:prstGeom>
        </p:spPr>
      </p:pic>
      <p:pic>
        <p:nvPicPr>
          <p:cNvPr id="11" name="Imagem 10" descr="logomarca-uftm-fig-col-peq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127654" y="332656"/>
            <a:ext cx="1601518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.ytimg.com/vi/zzxcxg04GD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9742" y="1340768"/>
            <a:ext cx="1103656" cy="10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0" y="1"/>
            <a:ext cx="12190413" cy="118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Tecnologias para a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Educação Infantil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0" y="5426851"/>
            <a:ext cx="12190408" cy="1431149"/>
          </a:xfrm>
          <a:prstGeom prst="rect">
            <a:avLst/>
          </a:prstGeom>
          <a:solidFill>
            <a:schemeClr val="bg1"/>
          </a:solidFill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pt-BR" sz="2100" b="1" dirty="0" smtClean="0">
                <a:latin typeface="Georgia" pitchFamily="18" charset="0"/>
              </a:rPr>
              <a:t>Bruno Pereira Garcês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Professor de Ensino Básico, Técnico e Tecnológico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Instituto Federal do Triângulo Mineiro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brunogarces@brunogarces.com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www.educahoje.com</a:t>
            </a:r>
          </a:p>
        </p:txBody>
      </p:sp>
      <p:pic>
        <p:nvPicPr>
          <p:cNvPr id="14" name="Imagem 13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622" y="5013176"/>
            <a:ext cx="2194277" cy="21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logomarc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558" y="5589240"/>
            <a:ext cx="1016198" cy="106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6776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8</a:t>
            </a:r>
            <a:r>
              <a:rPr lang="pt-BR" sz="2800" b="1" dirty="0" smtClean="0">
                <a:latin typeface="Georgia" pitchFamily="18" charset="0"/>
              </a:rPr>
              <a:t>. Estimule...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...os </a:t>
            </a:r>
            <a:r>
              <a:rPr lang="pt-BR" sz="2800" dirty="0" smtClean="0">
                <a:latin typeface="Georgia" pitchFamily="18" charset="0"/>
              </a:rPr>
              <a:t>alunos a produzir seus próprios textos, em diferentes formatos, a partir das pesquisas realizadas na internet e em outras mídias, bem como a mencionar autores e fontes pesquisadas;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10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9022" y="3501008"/>
            <a:ext cx="4286250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9</a:t>
            </a:r>
            <a:r>
              <a:rPr lang="pt-BR" sz="2800" b="1" dirty="0" smtClean="0">
                <a:latin typeface="Georgia" pitchFamily="18" charset="0"/>
              </a:rPr>
              <a:t>. Motive...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...os </a:t>
            </a:r>
            <a:r>
              <a:rPr lang="pt-BR" sz="2800" dirty="0" smtClean="0">
                <a:latin typeface="Georgia" pitchFamily="18" charset="0"/>
              </a:rPr>
              <a:t>alunos a participar de projetos colaborativos, inclusive com estudantes de outras escolas no Brasil e no exterior;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11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0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2958" y="2852936"/>
            <a:ext cx="5278388" cy="3518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6776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10</a:t>
            </a:r>
            <a:r>
              <a:rPr lang="pt-BR" sz="2800" b="1" dirty="0" smtClean="0">
                <a:latin typeface="Georgia" pitchFamily="18" charset="0"/>
              </a:rPr>
              <a:t>. Crie...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...ou </a:t>
            </a:r>
            <a:r>
              <a:rPr lang="pt-BR" sz="2800" dirty="0" smtClean="0">
                <a:latin typeface="Georgia" pitchFamily="18" charset="0"/>
              </a:rPr>
              <a:t>estimule seus alunos a criarem um espaço virtual exclusivo para produção de trabalhos colaborativos (uma página no </a:t>
            </a:r>
            <a:r>
              <a:rPr lang="pt-BR" sz="2800" dirty="0" err="1" smtClean="0">
                <a:latin typeface="Georgia" pitchFamily="18" charset="0"/>
              </a:rPr>
              <a:t>Facebook</a:t>
            </a:r>
            <a:r>
              <a:rPr lang="pt-BR" sz="2800" dirty="0" smtClean="0">
                <a:latin typeface="Georgia" pitchFamily="18" charset="0"/>
              </a:rPr>
              <a:t>, um perfil no </a:t>
            </a:r>
            <a:r>
              <a:rPr lang="pt-BR" sz="2800" dirty="0" err="1" smtClean="0">
                <a:latin typeface="Georgia" pitchFamily="18" charset="0"/>
              </a:rPr>
              <a:t>Twitter</a:t>
            </a:r>
            <a:r>
              <a:rPr lang="pt-BR" sz="2800" dirty="0" smtClean="0">
                <a:latin typeface="Georgia" pitchFamily="18" charset="0"/>
              </a:rPr>
              <a:t>, um blog, um disco virtual);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12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6" name="Picture 2" descr="Resultado de imagem para social m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2918" y="3429000"/>
            <a:ext cx="6284640" cy="29223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11</a:t>
            </a:r>
            <a:r>
              <a:rPr lang="pt-BR" sz="2800" b="1" dirty="0" smtClean="0">
                <a:latin typeface="Georgia" pitchFamily="18" charset="0"/>
              </a:rPr>
              <a:t>. Incentive...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 os alunos a compartilhar seus trabalhos na internet para que qualquer pessoa possa ter acesso, contribuir e fazer críticas;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13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22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878" y="2924944"/>
            <a:ext cx="6810375" cy="3381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397030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12</a:t>
            </a:r>
            <a:r>
              <a:rPr lang="pt-BR" sz="2800" b="1" dirty="0" smtClean="0">
                <a:latin typeface="Georgia" pitchFamily="18" charset="0"/>
              </a:rPr>
              <a:t>. Valorize...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 </a:t>
            </a:r>
            <a:r>
              <a:rPr lang="pt-BR" sz="2800" dirty="0" smtClean="0">
                <a:latin typeface="Georgia" pitchFamily="18" charset="0"/>
              </a:rPr>
              <a:t>uso de diferentes recursos tecnológicos para produção de trabalhos escolares, como vídeos, fotos, </a:t>
            </a:r>
            <a:r>
              <a:rPr lang="pt-BR" sz="2800" dirty="0" err="1" smtClean="0">
                <a:latin typeface="Georgia" pitchFamily="18" charset="0"/>
              </a:rPr>
              <a:t>podcasts</a:t>
            </a:r>
            <a:r>
              <a:rPr lang="pt-BR" sz="2800" dirty="0" smtClean="0">
                <a:latin typeface="Georgia" pitchFamily="18" charset="0"/>
              </a:rPr>
              <a:t>, blogs, slides, gráficos, banco de dados, ou seja toda e qualquer ferramenta que possa ser utilizada no dia a dia escolar ou futuramente no mercado de trabalho;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14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8" name="Picture 2" descr="Resultado de imagem para technological too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422" y="4149080"/>
            <a:ext cx="4150991" cy="31683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6776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13</a:t>
            </a:r>
            <a:r>
              <a:rPr lang="pt-BR" sz="2800" b="1" dirty="0" smtClean="0">
                <a:latin typeface="Georgia" pitchFamily="18" charset="0"/>
              </a:rPr>
              <a:t>. Permita...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...diferentes </a:t>
            </a:r>
            <a:r>
              <a:rPr lang="pt-BR" sz="2800" dirty="0" smtClean="0">
                <a:latin typeface="Georgia" pitchFamily="18" charset="0"/>
              </a:rPr>
              <a:t>formas de manifestação e expressão no desenvolvimento dos trabalhos, dando espaço à criatividade e pró-atividade;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15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74" name="Picture 2" descr="Resultado de imagem para technology creativ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8942" y="2924944"/>
            <a:ext cx="6667500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6776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14</a:t>
            </a:r>
            <a:r>
              <a:rPr lang="pt-BR" sz="2800" b="1" dirty="0" smtClean="0">
                <a:latin typeface="Georgia" pitchFamily="18" charset="0"/>
              </a:rPr>
              <a:t>. Engaje...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...os </a:t>
            </a:r>
            <a:r>
              <a:rPr lang="pt-BR" sz="2800" dirty="0" smtClean="0">
                <a:latin typeface="Georgia" pitchFamily="18" charset="0"/>
              </a:rPr>
              <a:t>alunos em tarefas desafiadoras, que façam sentido para suas vidas, que proporcionem o trabalho em equipe e administração do tempo;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16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0" name="Picture 2" descr="Resultado de imagem para technology teamw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0990" y="2996952"/>
            <a:ext cx="4307632" cy="3548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15</a:t>
            </a:r>
            <a:r>
              <a:rPr lang="pt-BR" sz="2800" b="1" dirty="0" smtClean="0">
                <a:latin typeface="Georgia" pitchFamily="18" charset="0"/>
              </a:rPr>
              <a:t>. Propicie...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 a produção de games, estimulando o raciocínio lógico, com o uso de softwares de programação.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17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6" name="Picture 2" descr="Resultado de imagem para technology gamifi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0790" y="3212976"/>
            <a:ext cx="864096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/>
          <p:nvPr/>
        </p:nvSpPr>
        <p:spPr>
          <a:xfrm>
            <a:off x="5" y="5373217"/>
            <a:ext cx="12190408" cy="1431149"/>
          </a:xfrm>
          <a:prstGeom prst="rect">
            <a:avLst/>
          </a:prstGeom>
          <a:solidFill>
            <a:schemeClr val="bg1"/>
          </a:solidFill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pt-BR" sz="2100" b="1" dirty="0" smtClean="0">
                <a:latin typeface="Georgia" pitchFamily="18" charset="0"/>
              </a:rPr>
              <a:t>Bruno Pereira Garcês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Professor de Ensino Básico, Técnico e Tecnológico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Instituto Federal do Triângulo Mineiro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brunogarces@brunogarces.com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www.educahoje.com</a:t>
            </a:r>
          </a:p>
        </p:txBody>
      </p:sp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7734" y="5517232"/>
            <a:ext cx="1224136" cy="121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0" y="1"/>
            <a:ext cx="12190413" cy="118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Tecnologias para a Educação Infantil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Imagem 10" descr="logomarc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58" y="5589240"/>
            <a:ext cx="1016198" cy="1067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7895406" y="1977231"/>
            <a:ext cx="4295007" cy="332397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facebook.com/</a:t>
            </a:r>
            <a:r>
              <a:rPr lang="pt-BR" sz="2000" b="1" dirty="0" err="1" smtClean="0">
                <a:latin typeface="Georgia" pitchFamily="18" charset="0"/>
              </a:rPr>
              <a:t>faceeducahoje</a:t>
            </a: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educahoje.com</a:t>
            </a: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34 991669313</a:t>
            </a:r>
          </a:p>
        </p:txBody>
      </p:sp>
      <p:pic>
        <p:nvPicPr>
          <p:cNvPr id="44034" name="Picture 2" descr="Resultado de imagem para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7594" y="1257151"/>
            <a:ext cx="864096" cy="864096"/>
          </a:xfrm>
          <a:prstGeom prst="rect">
            <a:avLst/>
          </a:prstGeom>
          <a:noFill/>
        </p:spPr>
      </p:pic>
      <p:pic>
        <p:nvPicPr>
          <p:cNvPr id="10" name="Imagem 9" descr="eduda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74" y="2481287"/>
            <a:ext cx="1224136" cy="120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36" name="Picture 4" descr="Resultado de imagem para whatsap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1590" y="3921447"/>
            <a:ext cx="936104" cy="946687"/>
          </a:xfrm>
          <a:prstGeom prst="rect">
            <a:avLst/>
          </a:prstGeom>
          <a:noFill/>
        </p:spPr>
      </p:pic>
      <p:pic>
        <p:nvPicPr>
          <p:cNvPr id="13" name="Picture 2" descr="https://i.ytimg.com/vi/zzxcxg04GDQ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68760"/>
            <a:ext cx="7998741" cy="414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Tecnologia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“conjunto dos instrumentos, métodos e técnicas que permitem o aproveitamento prático do conhecimento científico.”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Mas o que é tecnologia?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s://i.imgur.com/N4qx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7414" y="3284984"/>
            <a:ext cx="3528392" cy="2994093"/>
          </a:xfrm>
          <a:prstGeom prst="rect">
            <a:avLst/>
          </a:prstGeom>
          <a:noFill/>
        </p:spPr>
      </p:pic>
      <p:pic>
        <p:nvPicPr>
          <p:cNvPr id="14" name="Picture 4" descr="https://http2.mlstatic.com/D_Q_NP_132115-MLB25209192289_122016-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0990" y="2780928"/>
            <a:ext cx="3816424" cy="3816424"/>
          </a:xfrm>
          <a:prstGeom prst="rect">
            <a:avLst/>
          </a:prstGeom>
          <a:noFill/>
        </p:spPr>
      </p:pic>
      <p:pic>
        <p:nvPicPr>
          <p:cNvPr id="24578" name="Picture 2" descr="Resultado de imagem para smartphone"/>
          <p:cNvPicPr>
            <a:picLocks noChangeAspect="1" noChangeArrowheads="1"/>
          </p:cNvPicPr>
          <p:nvPr/>
        </p:nvPicPr>
        <p:blipFill>
          <a:blip r:embed="rId8" cstate="print"/>
          <a:srcRect l="32071" t="2201" r="31047"/>
          <a:stretch>
            <a:fillRect/>
          </a:stretch>
        </p:blipFill>
        <p:spPr bwMode="auto">
          <a:xfrm>
            <a:off x="2062758" y="3140968"/>
            <a:ext cx="1656184" cy="3198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1. Acredite...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...que </a:t>
            </a:r>
            <a:r>
              <a:rPr lang="pt-BR" sz="2800" dirty="0" smtClean="0">
                <a:latin typeface="Georgia" pitchFamily="18" charset="0"/>
              </a:rPr>
              <a:t>as tecnologias digitais podem colaborar para promover novas práticas </a:t>
            </a:r>
            <a:r>
              <a:rPr lang="pt-BR" sz="2800" dirty="0" smtClean="0">
                <a:latin typeface="Georgia" pitchFamily="18" charset="0"/>
              </a:rPr>
              <a:t>pedagógicas;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3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64" name="Picture 4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006" y="2996952"/>
            <a:ext cx="4850904" cy="3233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13849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2</a:t>
            </a:r>
            <a:r>
              <a:rPr lang="pt-BR" sz="2800" b="1" dirty="0" smtClean="0">
                <a:latin typeface="Georgia" pitchFamily="18" charset="0"/>
              </a:rPr>
              <a:t>. Entenda...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...como </a:t>
            </a:r>
            <a:r>
              <a:rPr lang="pt-BR" sz="2800" dirty="0" smtClean="0">
                <a:latin typeface="Georgia" pitchFamily="18" charset="0"/>
              </a:rPr>
              <a:t>estes recursos podem ser incorporados à rotina </a:t>
            </a:r>
            <a:r>
              <a:rPr lang="pt-BR" sz="2800" dirty="0" smtClean="0">
                <a:latin typeface="Georgia" pitchFamily="18" charset="0"/>
              </a:rPr>
              <a:t>escolar;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4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38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3038" y="2276872"/>
            <a:ext cx="3858419" cy="3858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3. Conheça...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...algumas </a:t>
            </a:r>
            <a:r>
              <a:rPr lang="pt-BR" sz="2800" dirty="0" smtClean="0">
                <a:latin typeface="Georgia" pitchFamily="18" charset="0"/>
              </a:rPr>
              <a:t>possibilidades que fazem sentido dentro da sua área de trabalho e se aproprie de algumas ferramentas </a:t>
            </a:r>
            <a:r>
              <a:rPr lang="pt-BR" sz="2800" dirty="0" smtClean="0">
                <a:latin typeface="Georgia" pitchFamily="18" charset="0"/>
              </a:rPr>
              <a:t>tecnológicas;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5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14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0910" y="2939950"/>
            <a:ext cx="5800750" cy="391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6776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4. Planeje...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...novas </a:t>
            </a:r>
            <a:r>
              <a:rPr lang="pt-BR" sz="2800" dirty="0" smtClean="0">
                <a:latin typeface="Georgia" pitchFamily="18" charset="0"/>
              </a:rPr>
              <a:t>estratégias de ensino que tenham o aluno no centro do processo de aprendizado e o professor como mediador da construção do conhecimento;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6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90" name="Picture 2" descr="http://3.bp.blogspot.com/-IracFZMHmpA/VgDA6FErIkI/AAAAAAAAAFE/HrZeaZ1XrE4/s1600/Educational%2BTechnology%2BMasters%2BDegree%2BProgr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9485" y="3042191"/>
            <a:ext cx="5590928" cy="38158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5. Pense...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...em </a:t>
            </a:r>
            <a:r>
              <a:rPr lang="pt-BR" sz="2800" dirty="0" smtClean="0">
                <a:latin typeface="Georgia" pitchFamily="18" charset="0"/>
              </a:rPr>
              <a:t>um ensino mais personalizado e uma avaliação que leve em consideração as necessidades de cada </a:t>
            </a:r>
            <a:r>
              <a:rPr lang="pt-BR" sz="2800" dirty="0" smtClean="0">
                <a:latin typeface="Georgia" pitchFamily="18" charset="0"/>
              </a:rPr>
              <a:t>aluno;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7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66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006" y="2924944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332397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6. Incentive...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...os </a:t>
            </a:r>
            <a:r>
              <a:rPr lang="pt-BR" sz="2800" dirty="0" smtClean="0">
                <a:latin typeface="Georgia" pitchFamily="18" charset="0"/>
              </a:rPr>
              <a:t>alunos a pesquisar na internet. Oriente-os a pesquisar fazendo uso de palavras-chave e símbolos. Além disso, indique bibliografias e sites úteis para que desenvolvam com qualidade o trabalho;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8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2" name="Picture 2" descr="Resultado de imagem para google sear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2958" y="3626705"/>
            <a:ext cx="5622454" cy="3231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6695" y="908720"/>
            <a:ext cx="10703718" cy="2031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eorgia" pitchFamily="18" charset="0"/>
              </a:rPr>
              <a:t>7</a:t>
            </a:r>
            <a:r>
              <a:rPr lang="pt-BR" sz="2800" b="1" dirty="0" smtClean="0">
                <a:latin typeface="Georgia" pitchFamily="18" charset="0"/>
              </a:rPr>
              <a:t>. Permita...</a:t>
            </a:r>
            <a:endParaRPr lang="pt-BR" sz="2800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</a:rPr>
              <a:t>...que </a:t>
            </a:r>
            <a:r>
              <a:rPr lang="pt-BR" sz="2800" dirty="0" smtClean="0">
                <a:latin typeface="Georgia" pitchFamily="18" charset="0"/>
              </a:rPr>
              <a:t>os alunos comparem informações e discutam sobre os temas pesquisados, sinalizando a confiabilidade da informação;</a:t>
            </a:r>
            <a:endParaRPr lang="pt-BR" sz="20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9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4" y="0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passos para utilizar a tecnologia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10" name="Imagem 9" descr="logomarca (1)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260649"/>
            <a:ext cx="1016198" cy="106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5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8" y="5877272"/>
            <a:ext cx="864096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18" name="Picture 2" descr="Resultado de imagem para technology edu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0950" y="2924944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607</Words>
  <Application>Microsoft Office PowerPoint</Application>
  <PresentationFormat>Personalizar</PresentationFormat>
  <Paragraphs>83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Monitoria - PROENS</dc:creator>
  <cp:lastModifiedBy>Professor</cp:lastModifiedBy>
  <cp:revision>94</cp:revision>
  <dcterms:created xsi:type="dcterms:W3CDTF">2016-07-19T13:18:48Z</dcterms:created>
  <dcterms:modified xsi:type="dcterms:W3CDTF">2018-04-19T21:07:45Z</dcterms:modified>
</cp:coreProperties>
</file>